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2"/>
  </p:notesMasterIdLst>
  <p:sldIdLst>
    <p:sldId id="256" r:id="rId2"/>
    <p:sldId id="2465" r:id="rId3"/>
    <p:sldId id="2466" r:id="rId4"/>
    <p:sldId id="2467" r:id="rId5"/>
    <p:sldId id="2468" r:id="rId6"/>
    <p:sldId id="2473" r:id="rId7"/>
    <p:sldId id="2474" r:id="rId8"/>
    <p:sldId id="2469" r:id="rId9"/>
    <p:sldId id="2471" r:id="rId10"/>
    <p:sldId id="247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9A5C"/>
    <a:srgbClr val="A53F52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4853" autoAdjust="0"/>
  </p:normalViewPr>
  <p:slideViewPr>
    <p:cSldViewPr snapToGrid="0">
      <p:cViewPr varScale="1">
        <p:scale>
          <a:sx n="85" d="100"/>
          <a:sy n="85" d="100"/>
        </p:scale>
        <p:origin x="1536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jpg>
</file>

<file path=ppt/media/image3.jpeg>
</file>

<file path=ppt/media/image4.png>
</file>

<file path=ppt/media/image5.g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E2044-5F20-4014-95E0-F0AF07512FE8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566FD-ECC2-4399-BA76-23D5D6DD8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43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Iako se često predstavljaju ovakvim novčićima ili tokenima sa slike, kriptovalute ne postoje u fizičkom obliku, niti npr. 4 Bitcoina predstavlja nešto opipljivo u stvarnom svetu, što znači da spadaju u fiat valute, tj. valute bez pokrića.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Ali proći ćemo i kroz protokole pomoću kojih uređaji u distribuiranom sistemu razmenjuju poruke međusobno, jer je to veoma bitan deo funkcionisanja kriptovaluta i blockchaina generalno.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Npr. baze podataka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Kriptografske heš funkcije su </a:t>
            </a:r>
            <a:r>
              <a:rPr lang="en-US" dirty="0"/>
              <a:t>n</a:t>
            </a:r>
            <a:r>
              <a:rPr lang="sr-Latn-RS" dirty="0"/>
              <a:t>a</a:t>
            </a:r>
            <a:r>
              <a:rPr lang="en-US" dirty="0" err="1"/>
              <a:t>ravno</a:t>
            </a:r>
            <a:r>
              <a:rPr lang="en-US" dirty="0"/>
              <a:t> </a:t>
            </a:r>
            <a:r>
              <a:rPr lang="en-US" dirty="0" err="1"/>
              <a:t>mnogo</a:t>
            </a:r>
            <a:r>
              <a:rPr lang="sr-Latn-RS" dirty="0"/>
              <a:t> kompleksn</a:t>
            </a:r>
            <a:r>
              <a:rPr lang="en-US" dirty="0" err="1"/>
              <a:t>ije</a:t>
            </a:r>
            <a:r>
              <a:rPr lang="sr-Latn-RS" dirty="0"/>
              <a:t>, neke od kolega koje poznajem pišu cele diplomske radove samo na ovu temu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160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Ovde možete da vidite kako one funkcionišu u mojoj aplikaciji, dole su izlazi funkcija za gornji unos. Izlazi su uvek iste veličine ispisane u heksadecimalnom sistemu.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Vi koristite ove funkcije svaki dan na internetu, njima se enkriptuju, tj. šifriraju komunikacija između web browsera i servera kad ste na nekom web sajtu, ili npr. kad pokušavate da se ulogujete u neku aplikaciju, u bazi se ne čuvaju originalne šifre već se one prvo provuku kroz neku CHF i rezultat toga se zapravo čuva u bazi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Postoje</a:t>
            </a:r>
            <a:r>
              <a:rPr lang="en-US" dirty="0"/>
              <a:t> </a:t>
            </a:r>
            <a:r>
              <a:rPr lang="en-US" dirty="0" err="1"/>
              <a:t>razne</a:t>
            </a:r>
            <a:r>
              <a:rPr lang="en-US" dirty="0"/>
              <a:t> </a:t>
            </a:r>
            <a:r>
              <a:rPr lang="en-US" dirty="0" err="1"/>
              <a:t>kriptografske</a:t>
            </a:r>
            <a:r>
              <a:rPr lang="en-US" dirty="0"/>
              <a:t> he</a:t>
            </a:r>
            <a:r>
              <a:rPr lang="sr-Latn-RS" dirty="0"/>
              <a:t>š funkcije, na dalje u radu ćemo koristiti samo SHA256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51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RS" dirty="0"/>
              <a:t>Napraviću paralelu sa nečim što je lako za zamisliti iz stvarnog života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40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88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566FD-ECC2-4399-BA76-23D5D6DD87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64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3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8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6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4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81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9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D72D5-DE4A-455C-B0A4-678FDB8D627C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D8801-81DB-44E0-8746-C92350B14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3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SISTEM ZA VIZUELNU REPREZENTACIJU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en-US" sz="4800" b="1" dirty="0">
                <a:solidFill>
                  <a:srgbClr val="FFFFFF"/>
                </a:solidFill>
              </a:rPr>
              <a:t> </a:t>
            </a:r>
            <a:r>
              <a:rPr lang="en-US" sz="4800" dirty="0">
                <a:solidFill>
                  <a:srgbClr val="FFFFFF"/>
                </a:solidFill>
              </a:rPr>
              <a:t>TEHNOLOGIJE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EF4EE-3D3A-EFFF-5227-74DAAC44C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8554"/>
            <a:ext cx="9144000" cy="46147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KANDIDAT: D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IMITRIJE KNEŽEVIĆ 244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/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2017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54446BD-A633-68E8-96FD-462FED684C3C}"/>
              </a:ext>
            </a:extLst>
          </p:cNvPr>
          <p:cNvSpPr txBox="1">
            <a:spLocks/>
          </p:cNvSpPr>
          <p:nvPr/>
        </p:nvSpPr>
        <p:spPr>
          <a:xfrm>
            <a:off x="1524000" y="5145242"/>
            <a:ext cx="9144000" cy="461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solidFill>
                  <a:srgbClr val="FFFFFF"/>
                </a:solidFill>
                <a:latin typeface="+mj-lt"/>
              </a:rPr>
              <a:t>MENTOR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</a:t>
            </a:r>
            <a:r>
              <a:rPr lang="sr-Latn-RS" dirty="0">
                <a:solidFill>
                  <a:srgbClr val="FFFFFF"/>
                </a:solidFill>
                <a:latin typeface="+mj-lt"/>
              </a:rPr>
              <a:t>PROF DR ŽARKO STANISAVLJEVIĆ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3355B0B-803B-32E7-CAFF-00C6FAA45997}"/>
              </a:ext>
            </a:extLst>
          </p:cNvPr>
          <p:cNvSpPr txBox="1">
            <a:spLocks/>
          </p:cNvSpPr>
          <p:nvPr/>
        </p:nvSpPr>
        <p:spPr>
          <a:xfrm>
            <a:off x="3512343" y="5922140"/>
            <a:ext cx="5167313" cy="5187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16.5.2023.</a:t>
            </a:r>
          </a:p>
        </p:txBody>
      </p:sp>
    </p:spTree>
    <p:extLst>
      <p:ext uri="{BB962C8B-B14F-4D97-AF65-F5344CB8AC3E}">
        <p14:creationId xmlns:p14="http://schemas.microsoft.com/office/powerpoint/2010/main" val="2577988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411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</a:t>
            </a:r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POTPISI</a:t>
            </a: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1" r="20251"/>
          <a:stretch/>
        </p:blipFill>
        <p:spPr>
          <a:xfrm>
            <a:off x="6078143" y="19050"/>
            <a:ext cx="6096000" cy="681990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5411747" cy="4257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Zamislimo da prijatelji svaki dan idu zajedno u grad</a:t>
            </a:r>
          </a:p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Komplikovano im je da se svaki put raskusuravaju međusobno</a:t>
            </a:r>
          </a:p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Zato odluče da zapisuju ko kome koliko duguje, i da tek na kraju svakog meseca vrate jedni drugima novac</a:t>
            </a:r>
          </a:p>
          <a:p>
            <a:pPr>
              <a:spcAft>
                <a:spcPts val="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Primer:</a:t>
            </a:r>
          </a:p>
          <a:p>
            <a:pPr>
              <a:spcAft>
                <a:spcPts val="200"/>
              </a:spcAft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Andrej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Luki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20£</a:t>
            </a:r>
          </a:p>
          <a:p>
            <a:pPr>
              <a:spcAft>
                <a:spcPts val="200"/>
              </a:spcAft>
            </a:pP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Andreju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30£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Luka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Sofiji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 10£</a:t>
            </a:r>
          </a:p>
          <a:p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---------------------------------------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Andrej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Luka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daje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20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</a:p>
        </p:txBody>
      </p:sp>
    </p:spTree>
    <p:extLst>
      <p:ext uri="{BB962C8B-B14F-4D97-AF65-F5344CB8AC3E}">
        <p14:creationId xmlns:p14="http://schemas.microsoft.com/office/powerpoint/2010/main" val="1144874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0543DD5-7D78-897E-5457-A3D8531C2E7E}"/>
              </a:ext>
            </a:extLst>
          </p:cNvPr>
          <p:cNvSpPr txBox="1">
            <a:spLocks/>
          </p:cNvSpPr>
          <p:nvPr/>
        </p:nvSpPr>
        <p:spPr>
          <a:xfrm>
            <a:off x="6506844" y="642928"/>
            <a:ext cx="4797426" cy="143594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5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all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Agenda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10A84C93-D42E-1970-56C6-DFE482DCCED1}"/>
              </a:ext>
            </a:extLst>
          </p:cNvPr>
          <p:cNvSpPr txBox="1">
            <a:spLocks/>
          </p:cNvSpPr>
          <p:nvPr/>
        </p:nvSpPr>
        <p:spPr>
          <a:xfrm>
            <a:off x="6506844" y="2071775"/>
            <a:ext cx="4846320" cy="37988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ŠTA JE </a:t>
            </a: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KAKO RADI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PROBLEMI KOJE REŠAVA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INTERAKTIVNI PRIMERI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PREDNOSTI I MANE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KRATKA ISTORIJA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sr-Latn-RS" sz="1800" b="0" i="0" u="none" strike="noStrike" kern="1200" cap="none" spc="30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ZAKLJUČAK</a:t>
            </a:r>
            <a:endParaRPr kumimoji="0" lang="en-US" sz="1800" b="0" i="0" u="none" strike="noStrike" kern="1200" cap="none" spc="30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0477C37A-2604-D712-0F49-28F7105A1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2" r="26912"/>
          <a:stretch/>
        </p:blipFill>
        <p:spPr>
          <a:xfrm>
            <a:off x="19048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3544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ŠTA JE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endParaRPr lang="en-US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970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091BA-3026-8A8D-3C2E-34D148F3565B}"/>
              </a:ext>
            </a:extLst>
          </p:cNvPr>
          <p:cNvSpPr txBox="1"/>
          <p:nvPr/>
        </p:nvSpPr>
        <p:spPr>
          <a:xfrm>
            <a:off x="542486" y="1606698"/>
            <a:ext cx="57615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Sastoji se od blokova podataka koji su povezani zajedno u lanac (block+chain)</a:t>
            </a: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Fo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us 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rada će biti na najširu primenu – kriptovalute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Kriptovalute su implementirane u distribuiranim sistemima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pomo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ću javnih digitalnih ledgera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Distribuirani sistem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komponente sistema se nalaze na različitim uređajima koji međusobno komuniciraju kroz mrežu</a:t>
            </a:r>
          </a:p>
          <a:p>
            <a:pPr>
              <a:spcAft>
                <a:spcPts val="1200"/>
              </a:spcAft>
            </a:pP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Digitalni ledger </a:t>
            </a:r>
            <a:r>
              <a:rPr kumimoji="0" lang="en-U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</a:t>
            </a:r>
            <a:r>
              <a:rPr kumimoji="0" lang="sr-Latn-RS" sz="20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fajl koji sadrži račune i transakcije</a:t>
            </a:r>
            <a:endParaRPr kumimoji="0" lang="en-US" sz="20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Pod blockchainom se u glavnom podrazumeva struktura podataka koja sadrži digitalni ledger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ŠTA JE </a:t>
            </a:r>
            <a:r>
              <a:rPr kumimoji="0" lang="en-U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BLOCKCHAIN</a:t>
            </a:r>
          </a:p>
          <a:p>
            <a:endParaRPr lang="en-US" dirty="0"/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6" r="20196"/>
          <a:stretch/>
        </p:blipFill>
        <p:spPr>
          <a:xfrm>
            <a:off x="6067510" y="19050"/>
            <a:ext cx="6096000" cy="6819900"/>
          </a:xfrm>
          <a:prstGeom prst="parallelogram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</p:pic>
    </p:spTree>
    <p:extLst>
      <p:ext uri="{BB962C8B-B14F-4D97-AF65-F5344CB8AC3E}">
        <p14:creationId xmlns:p14="http://schemas.microsoft.com/office/powerpoint/2010/main" val="2205985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Placeholder 7" descr="abstract image">
            <a:extLst>
              <a:ext uri="{FF2B5EF4-FFF2-40B4-BE49-F238E27FC236}">
                <a16:creationId xmlns:a16="http://schemas.microsoft.com/office/drawing/2014/main" id="{40359B56-05C3-A95A-720F-933AFD67D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2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B5A291-07E0-2CBA-1848-D8091BD21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5409"/>
            <a:ext cx="9144000" cy="827183"/>
          </a:xfrm>
        </p:spPr>
        <p:txBody>
          <a:bodyPr>
            <a:normAutofit/>
          </a:bodyPr>
          <a:lstStyle/>
          <a:p>
            <a:r>
              <a:rPr lang="sr-Latn-RS" sz="4800" dirty="0">
                <a:solidFill>
                  <a:srgbClr val="FFFFFF"/>
                </a:solidFill>
              </a:rPr>
              <a:t>KAKO </a:t>
            </a:r>
            <a:r>
              <a:rPr lang="en-U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BLOCKCHAIN</a:t>
            </a:r>
            <a:r>
              <a:rPr lang="sr-Latn-RS" sz="4800" b="1" dirty="0">
                <a:gradFill flip="none" rotWithShape="1">
                  <a:gsLst>
                    <a:gs pos="0">
                      <a:srgbClr val="01023B">
                        <a:lumMod val="100000"/>
                      </a:srgbClr>
                    </a:gs>
                    <a:gs pos="100000">
                      <a:srgbClr val="EA9A5C"/>
                    </a:gs>
                    <a:gs pos="50000">
                      <a:srgbClr val="A53F52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effectLst/>
              </a:rPr>
              <a:t> </a:t>
            </a:r>
            <a:r>
              <a:rPr lang="sr-Latn-RS" sz="4800" dirty="0">
                <a:effectLst/>
              </a:rPr>
              <a:t>RADI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1084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97173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KRIPTOGRAFSKE HEŠ FUNKCIJE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971736" y="1935758"/>
            <a:ext cx="5411747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Heš funkcija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funkcija koja mapira podatke u izlaz fiksne dužine</a:t>
            </a:r>
          </a:p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Isti ulaz u funkciju uvek daje isti izlaz koji se naziva heš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Koriste se u glavnom za brzo pronalaženje podataka u računarstvu</a:t>
            </a:r>
          </a:p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Kriptografske heš funkcije (CHF)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specijalne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heš funkcije za koje se ne može izračunati ulaz na osnovu dobijenog izlaza</a:t>
            </a:r>
            <a:endParaRPr lang="en-U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Primer: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ostatak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pri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deljenju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H(x)=x%7</a:t>
            </a:r>
          </a:p>
          <a:p>
            <a:pPr>
              <a:spcAft>
                <a:spcPts val="1200"/>
              </a:spcAft>
            </a:pP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Ako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je H(x)=6,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onda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x=6,13,20,27,…</a:t>
            </a:r>
            <a:endParaRPr lang="sr-Latn-RS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Veoma široka primena u kriptografiji</a:t>
            </a:r>
          </a:p>
        </p:txBody>
      </p:sp>
      <p:pic>
        <p:nvPicPr>
          <p:cNvPr id="3" name="Picture Placeholder 7">
            <a:extLst>
              <a:ext uri="{FF2B5EF4-FFF2-40B4-BE49-F238E27FC236}">
                <a16:creationId xmlns:a16="http://schemas.microsoft.com/office/drawing/2014/main" id="{CE5CEA80-EE95-66E0-32C6-35F57440C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2" r="25202"/>
          <a:stretch/>
        </p:blipFill>
        <p:spPr>
          <a:xfrm>
            <a:off x="18695" y="19050"/>
            <a:ext cx="5411747" cy="681990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025EC0-3366-8353-50B7-8A89B51C9C90}"/>
              </a:ext>
            </a:extLst>
          </p:cNvPr>
          <p:cNvSpPr txBox="1"/>
          <p:nvPr/>
        </p:nvSpPr>
        <p:spPr>
          <a:xfrm>
            <a:off x="5421823" y="1382846"/>
            <a:ext cx="676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Kako su blokovi povezani?</a:t>
            </a:r>
          </a:p>
        </p:txBody>
      </p:sp>
    </p:spTree>
    <p:extLst>
      <p:ext uri="{BB962C8B-B14F-4D97-AF65-F5344CB8AC3E}">
        <p14:creationId xmlns:p14="http://schemas.microsoft.com/office/powerpoint/2010/main" val="660626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436"/>
            <a:ext cx="12192001" cy="685556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096314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1" r="20251"/>
          <a:stretch/>
        </p:blipFill>
        <p:spPr>
          <a:xfrm>
            <a:off x="6762395" y="19050"/>
            <a:ext cx="5411747" cy="6819900"/>
          </a:xfrm>
          <a:prstGeom prst="rect">
            <a:avLst/>
          </a:prstGeom>
          <a:ln w="19050">
            <a:gradFill flip="none" rotWithShape="1">
              <a:gsLst>
                <a:gs pos="0">
                  <a:srgbClr val="01023B"/>
                </a:gs>
                <a:gs pos="50000">
                  <a:srgbClr val="A53F52"/>
                </a:gs>
                <a:gs pos="100000">
                  <a:srgbClr val="EA9A5C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6095706" cy="4657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Zamislimo da prijatelji svaki dan idu zajedno u grad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Komplikovano im je da se svaki put raskusuravaju međusobno</a:t>
            </a:r>
          </a:p>
          <a:p>
            <a:pPr>
              <a:spcAft>
                <a:spcPts val="1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Zato odluče da zapisuju ko kome koliko duguje, i da tek na kraju svakog meseca vrate jedni drugima novac</a:t>
            </a:r>
          </a:p>
          <a:p>
            <a:pPr>
              <a:spcAft>
                <a:spcPts val="200"/>
              </a:spcAft>
            </a:pP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Primer:</a:t>
            </a: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Andrej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Luki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20£</a:t>
            </a:r>
          </a:p>
          <a:p>
            <a:pPr>
              <a:spcAft>
                <a:spcPts val="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Andreju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30£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Luka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duguje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Sofiji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 10£</a:t>
            </a:r>
          </a:p>
          <a:p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---------------------------------------</a:t>
            </a: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Andrej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Luka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dobija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10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  <a:endParaRPr lang="en-US" sz="2000" dirty="0">
              <a:solidFill>
                <a:sysClr val="windowText" lastClr="000000"/>
              </a:solidFill>
              <a:latin typeface="Calibri" panose="020F0502020204030204"/>
            </a:endParaRPr>
          </a:p>
          <a:p>
            <a:pPr>
              <a:spcAft>
                <a:spcPts val="1200"/>
              </a:spcAft>
            </a:pP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Sofija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sz="2000" dirty="0" err="1">
                <a:solidFill>
                  <a:sysClr val="windowText" lastClr="000000"/>
                </a:solidFill>
                <a:latin typeface="Calibri" panose="020F0502020204030204"/>
              </a:rPr>
              <a:t>daje</a:t>
            </a:r>
            <a:r>
              <a:rPr lang="en-US" sz="2000" dirty="0">
                <a:solidFill>
                  <a:sysClr val="windowText" lastClr="000000"/>
                </a:solidFill>
                <a:latin typeface="Calibri" panose="020F0502020204030204"/>
              </a:rPr>
              <a:t> 20</a:t>
            </a:r>
            <a:r>
              <a:rPr lang="sr-Latn-RS" sz="2000" dirty="0">
                <a:solidFill>
                  <a:sysClr val="windowText" lastClr="000000"/>
                </a:solidFill>
                <a:latin typeface="Calibri" panose="020F0502020204030204"/>
              </a:rPr>
              <a:t>£</a:t>
            </a:r>
          </a:p>
        </p:txBody>
      </p:sp>
    </p:spTree>
    <p:extLst>
      <p:ext uri="{BB962C8B-B14F-4D97-AF65-F5344CB8AC3E}">
        <p14:creationId xmlns:p14="http://schemas.microsoft.com/office/powerpoint/2010/main" val="1743718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7030A4-6BC5-D6AA-C056-E6C56D5FAC3D}"/>
              </a:ext>
            </a:extLst>
          </p:cNvPr>
          <p:cNvSpPr txBox="1"/>
          <p:nvPr/>
        </p:nvSpPr>
        <p:spPr>
          <a:xfrm>
            <a:off x="542486" y="744924"/>
            <a:ext cx="5662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sr-Latn-RS" sz="3200" b="0" i="0" u="none" strike="noStrike" kern="1200" cap="none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DIGITALNI JAVNI LEDGER</a:t>
            </a:r>
            <a:endParaRPr kumimoji="0" lang="en-US" sz="3200" b="0" i="0" u="none" strike="noStrike" kern="1200" cap="none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509E8EB0-E7EF-51BD-0462-FF02729D1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7739" y="2186336"/>
            <a:ext cx="12108725" cy="3470184"/>
          </a:xfrm>
          <a:prstGeom prst="rect">
            <a:avLst/>
          </a:prstGeom>
          <a:ln w="19050">
            <a:gradFill>
              <a:gsLst>
                <a:gs pos="0">
                  <a:srgbClr val="01023B"/>
                </a:gs>
                <a:gs pos="25000">
                  <a:srgbClr val="A53F52"/>
                </a:gs>
                <a:gs pos="100000">
                  <a:srgbClr val="EA9A5C"/>
                </a:gs>
              </a:gsLst>
              <a:lin ang="5400000" scaled="1"/>
            </a:gra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DF6AD-1F2A-2D19-06DD-0574B790B665}"/>
              </a:ext>
            </a:extLst>
          </p:cNvPr>
          <p:cNvSpPr txBox="1"/>
          <p:nvPr/>
        </p:nvSpPr>
        <p:spPr>
          <a:xfrm>
            <a:off x="542486" y="1606698"/>
            <a:ext cx="1135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Digitalni i javni 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=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umesto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u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svesku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zapisuju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na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nekom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web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sajtu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koji je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javno</a:t>
            </a: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Calibri" panose="020F0502020204030204"/>
              </a:rPr>
              <a:t>dostupa</a:t>
            </a:r>
            <a:r>
              <a:rPr lang="sr-Latn-RS" dirty="0">
                <a:solidFill>
                  <a:sysClr val="windowText" lastClr="000000"/>
                </a:solidFill>
                <a:latin typeface="Calibri" panose="020F0502020204030204"/>
              </a:rPr>
              <a:t>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62F9DD-0854-E492-6CDE-44A00005F474}"/>
              </a:ext>
            </a:extLst>
          </p:cNvPr>
          <p:cNvSpPr txBox="1"/>
          <p:nvPr/>
        </p:nvSpPr>
        <p:spPr>
          <a:xfrm>
            <a:off x="0" y="587864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Šta sprečava Andr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e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j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u</a:t>
            </a:r>
            <a:r>
              <a:rPr lang="sr-Latn-RS" sz="2400" dirty="0">
                <a:solidFill>
                  <a:srgbClr val="A53F52"/>
                </a:solidFill>
                <a:latin typeface="Calibri" panose="020F0502020204030204"/>
              </a:rPr>
              <a:t> da doda transakciju: Luka šalje Andreju 100</a:t>
            </a:r>
            <a:r>
              <a:rPr lang="en-US" sz="2400" dirty="0">
                <a:solidFill>
                  <a:srgbClr val="A53F52"/>
                </a:solidFill>
                <a:latin typeface="Calibri" panose="020F0502020204030204"/>
              </a:rPr>
              <a:t>£ ?</a:t>
            </a:r>
            <a:endParaRPr lang="sr-Latn-RS" sz="2400" dirty="0">
              <a:solidFill>
                <a:srgbClr val="A53F52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8844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621</TotalTime>
  <Words>619</Words>
  <Application>Microsoft Office PowerPoint</Application>
  <PresentationFormat>Widescreen</PresentationFormat>
  <Paragraphs>73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SISTEM ZA VIZUELNU REPREZENTACIJU BLOCKCHAIN TEHNOLOGIJE</vt:lpstr>
      <vt:lpstr>PowerPoint Presentation</vt:lpstr>
      <vt:lpstr>ŠTA JE BLOCKCHAIN</vt:lpstr>
      <vt:lpstr>PowerPoint Presentation</vt:lpstr>
      <vt:lpstr>KAKO BLOCKCHAIN RADI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FOR VISUAL REPRESENTATION OF BLOCKCHAIN TECHNOLOGY</dc:title>
  <dc:creator>Dimitrije Knezevic</dc:creator>
  <cp:lastModifiedBy>Dimitrije Knezevic</cp:lastModifiedBy>
  <cp:revision>11</cp:revision>
  <dcterms:created xsi:type="dcterms:W3CDTF">2023-03-04T15:09:55Z</dcterms:created>
  <dcterms:modified xsi:type="dcterms:W3CDTF">2023-03-21T18:56:17Z</dcterms:modified>
</cp:coreProperties>
</file>

<file path=docProps/thumbnail.jpeg>
</file>